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1"/>
  </p:notesMasterIdLst>
  <p:sldIdLst>
    <p:sldId id="257" r:id="rId5"/>
    <p:sldId id="370" r:id="rId6"/>
    <p:sldId id="278" r:id="rId7"/>
    <p:sldId id="373" r:id="rId8"/>
    <p:sldId id="267" r:id="rId9"/>
    <p:sldId id="397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9BB38E-C501-CDA7-3E55-F944A9FCCD05}" name="Jennifer RAYNER" initials="JR" userId="S::Jennifer.RAYNER@climatechangeauthority.gov.au::5785c592-9380-4370-a6bb-ea5b3803d56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6D91"/>
    <a:srgbClr val="007BB7"/>
    <a:srgbClr val="143F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728001-8662-4A0D-AE05-07027A1155E5}" v="3" dt="2025-06-11T06:45:48.5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2467" autoAdjust="0"/>
  </p:normalViewPr>
  <p:slideViewPr>
    <p:cSldViewPr snapToGrid="0">
      <p:cViewPr varScale="1">
        <p:scale>
          <a:sx n="147" d="100"/>
          <a:sy n="147" d="100"/>
        </p:scale>
        <p:origin x="14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68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d BUFFIER" userId="cc2bd728-d732-46ed-a631-80c0831c13e6" providerId="ADAL" clId="{8E728001-8662-4A0D-AE05-07027A1155E5}"/>
    <pc:docChg chg="undo custSel addSld delSld modSld">
      <pc:chgData name="Jed BUFFIER" userId="cc2bd728-d732-46ed-a631-80c0831c13e6" providerId="ADAL" clId="{8E728001-8662-4A0D-AE05-07027A1155E5}" dt="2025-06-11T23:23:01.265" v="31" actId="47"/>
      <pc:docMkLst>
        <pc:docMk/>
      </pc:docMkLst>
      <pc:sldChg chg="addSp delSp modSp mod">
        <pc:chgData name="Jed BUFFIER" userId="cc2bd728-d732-46ed-a631-80c0831c13e6" providerId="ADAL" clId="{8E728001-8662-4A0D-AE05-07027A1155E5}" dt="2025-06-11T06:47:16.937" v="22" actId="167"/>
        <pc:sldMkLst>
          <pc:docMk/>
          <pc:sldMk cId="1546480263" sldId="278"/>
        </pc:sldMkLst>
        <pc:picChg chg="add mod ord">
          <ac:chgData name="Jed BUFFIER" userId="cc2bd728-d732-46ed-a631-80c0831c13e6" providerId="ADAL" clId="{8E728001-8662-4A0D-AE05-07027A1155E5}" dt="2025-06-11T06:47:16.937" v="22" actId="167"/>
          <ac:picMkLst>
            <pc:docMk/>
            <pc:sldMk cId="1546480263" sldId="278"/>
            <ac:picMk id="7" creationId="{C8073086-CD5C-6271-DF99-1BD650D7F2F9}"/>
          </ac:picMkLst>
        </pc:picChg>
        <pc:picChg chg="del mod">
          <ac:chgData name="Jed BUFFIER" userId="cc2bd728-d732-46ed-a631-80c0831c13e6" providerId="ADAL" clId="{8E728001-8662-4A0D-AE05-07027A1155E5}" dt="2025-06-11T06:45:34.744" v="12" actId="21"/>
          <ac:picMkLst>
            <pc:docMk/>
            <pc:sldMk cId="1546480263" sldId="278"/>
            <ac:picMk id="10" creationId="{932C7E88-9E87-3F4A-AE87-8A88142D970F}"/>
          </ac:picMkLst>
        </pc:picChg>
        <pc:picChg chg="del">
          <ac:chgData name="Jed BUFFIER" userId="cc2bd728-d732-46ed-a631-80c0831c13e6" providerId="ADAL" clId="{8E728001-8662-4A0D-AE05-07027A1155E5}" dt="2025-06-11T06:45:45.370" v="14" actId="21"/>
          <ac:picMkLst>
            <pc:docMk/>
            <pc:sldMk cId="1546480263" sldId="278"/>
            <ac:picMk id="12" creationId="{A36DC3B9-6A4A-EEC6-0F37-24617ABAF43E}"/>
          </ac:picMkLst>
        </pc:picChg>
      </pc:sldChg>
      <pc:sldChg chg="modSp mod">
        <pc:chgData name="Jed BUFFIER" userId="cc2bd728-d732-46ed-a631-80c0831c13e6" providerId="ADAL" clId="{8E728001-8662-4A0D-AE05-07027A1155E5}" dt="2025-06-10T05:49:50.499" v="6" actId="20577"/>
        <pc:sldMkLst>
          <pc:docMk/>
          <pc:sldMk cId="1126930048" sldId="370"/>
        </pc:sldMkLst>
        <pc:spChg chg="mod">
          <ac:chgData name="Jed BUFFIER" userId="cc2bd728-d732-46ed-a631-80c0831c13e6" providerId="ADAL" clId="{8E728001-8662-4A0D-AE05-07027A1155E5}" dt="2025-06-10T05:49:50.499" v="6" actId="20577"/>
          <ac:spMkLst>
            <pc:docMk/>
            <pc:sldMk cId="1126930048" sldId="370"/>
            <ac:spMk id="4" creationId="{B8B2046C-E2C7-7893-2AB3-BD4D27696C27}"/>
          </ac:spMkLst>
        </pc:spChg>
      </pc:sldChg>
      <pc:sldChg chg="addSp delSp modSp mod modNotesTx">
        <pc:chgData name="Jed BUFFIER" userId="cc2bd728-d732-46ed-a631-80c0831c13e6" providerId="ADAL" clId="{8E728001-8662-4A0D-AE05-07027A1155E5}" dt="2025-06-11T06:49:05.958" v="28" actId="167"/>
        <pc:sldMkLst>
          <pc:docMk/>
          <pc:sldMk cId="2649401664" sldId="373"/>
        </pc:sldMkLst>
        <pc:spChg chg="mod">
          <ac:chgData name="Jed BUFFIER" userId="cc2bd728-d732-46ed-a631-80c0831c13e6" providerId="ADAL" clId="{8E728001-8662-4A0D-AE05-07027A1155E5}" dt="2025-06-10T05:48:09.316" v="1" actId="20577"/>
          <ac:spMkLst>
            <pc:docMk/>
            <pc:sldMk cId="2649401664" sldId="373"/>
            <ac:spMk id="12" creationId="{F097AD5E-ADE9-372E-649D-6C9132871550}"/>
          </ac:spMkLst>
        </pc:spChg>
        <pc:graphicFrameChg chg="del">
          <ac:chgData name="Jed BUFFIER" userId="cc2bd728-d732-46ed-a631-80c0831c13e6" providerId="ADAL" clId="{8E728001-8662-4A0D-AE05-07027A1155E5}" dt="2025-06-11T06:48:45.705" v="23" actId="478"/>
          <ac:graphicFrameMkLst>
            <pc:docMk/>
            <pc:sldMk cId="2649401664" sldId="373"/>
            <ac:graphicFrameMk id="27" creationId="{5D6551A4-2C4E-EDD7-F8C5-F69B8DEDB7D2}"/>
          </ac:graphicFrameMkLst>
        </pc:graphicFrameChg>
        <pc:picChg chg="add mod ord">
          <ac:chgData name="Jed BUFFIER" userId="cc2bd728-d732-46ed-a631-80c0831c13e6" providerId="ADAL" clId="{8E728001-8662-4A0D-AE05-07027A1155E5}" dt="2025-06-11T06:49:05.958" v="28" actId="167"/>
          <ac:picMkLst>
            <pc:docMk/>
            <pc:sldMk cId="2649401664" sldId="373"/>
            <ac:picMk id="7" creationId="{9046D305-8D21-A059-D066-DC1040A78A3F}"/>
          </ac:picMkLst>
        </pc:picChg>
        <pc:picChg chg="del">
          <ac:chgData name="Jed BUFFIER" userId="cc2bd728-d732-46ed-a631-80c0831c13e6" providerId="ADAL" clId="{8E728001-8662-4A0D-AE05-07027A1155E5}" dt="2025-06-11T06:48:53.194" v="25" actId="478"/>
          <ac:picMkLst>
            <pc:docMk/>
            <pc:sldMk cId="2649401664" sldId="373"/>
            <ac:picMk id="41" creationId="{20C5F4EC-FB72-17C9-5CCB-92DCC2FED818}"/>
          </ac:picMkLst>
        </pc:picChg>
      </pc:sldChg>
      <pc:sldChg chg="modSp add del mod">
        <pc:chgData name="Jed BUFFIER" userId="cc2bd728-d732-46ed-a631-80c0831c13e6" providerId="ADAL" clId="{8E728001-8662-4A0D-AE05-07027A1155E5}" dt="2025-06-11T23:22:58.817" v="30" actId="47"/>
        <pc:sldMkLst>
          <pc:docMk/>
          <pc:sldMk cId="3009472285" sldId="397"/>
        </pc:sldMkLst>
        <pc:spChg chg="mod">
          <ac:chgData name="Jed BUFFIER" userId="cc2bd728-d732-46ed-a631-80c0831c13e6" providerId="ADAL" clId="{8E728001-8662-4A0D-AE05-07027A1155E5}" dt="2025-06-10T05:49:26.572" v="5" actId="20577"/>
          <ac:spMkLst>
            <pc:docMk/>
            <pc:sldMk cId="3009472285" sldId="397"/>
            <ac:spMk id="2" creationId="{C12096AF-EC4B-77AF-6862-A9F7D1D57BC1}"/>
          </ac:spMkLst>
        </pc:spChg>
      </pc:sldChg>
      <pc:sldChg chg="addSp modSp new del">
        <pc:chgData name="Jed BUFFIER" userId="cc2bd728-d732-46ed-a631-80c0831c13e6" providerId="ADAL" clId="{8E728001-8662-4A0D-AE05-07027A1155E5}" dt="2025-06-11T23:23:01.265" v="31" actId="47"/>
        <pc:sldMkLst>
          <pc:docMk/>
          <pc:sldMk cId="1846419518" sldId="398"/>
        </pc:sldMkLst>
        <pc:picChg chg="add mod">
          <ac:chgData name="Jed BUFFIER" userId="cc2bd728-d732-46ed-a631-80c0831c13e6" providerId="ADAL" clId="{8E728001-8662-4A0D-AE05-07027A1155E5}" dt="2025-06-11T06:45:37.081" v="13"/>
          <ac:picMkLst>
            <pc:docMk/>
            <pc:sldMk cId="1846419518" sldId="398"/>
            <ac:picMk id="10" creationId="{932C7E88-9E87-3F4A-AE87-8A88142D970F}"/>
          </ac:picMkLst>
        </pc:picChg>
        <pc:picChg chg="add mod">
          <ac:chgData name="Jed BUFFIER" userId="cc2bd728-d732-46ed-a631-80c0831c13e6" providerId="ADAL" clId="{8E728001-8662-4A0D-AE05-07027A1155E5}" dt="2025-06-11T06:45:48.505" v="15"/>
          <ac:picMkLst>
            <pc:docMk/>
            <pc:sldMk cId="1846419518" sldId="398"/>
            <ac:picMk id="12" creationId="{A36DC3B9-6A4A-EEC6-0F37-24617ABAF43E}"/>
          </ac:picMkLst>
        </pc:picChg>
      </pc:sldChg>
    </pc:docChg>
  </pc:docChgLst>
  <pc:docChgLst>
    <pc:chgData name="Terrence HOGAN" userId="41c756fe-d833-4d8f-bcc8-678899b9b542" providerId="ADAL" clId="{0B73190D-6685-4A3D-98C2-B67BF488D669}"/>
    <pc:docChg chg="modSld sldOrd">
      <pc:chgData name="Terrence HOGAN" userId="41c756fe-d833-4d8f-bcc8-678899b9b542" providerId="ADAL" clId="{0B73190D-6685-4A3D-98C2-B67BF488D669}" dt="2025-06-05T06:03:29.343" v="4" actId="20577"/>
      <pc:docMkLst>
        <pc:docMk/>
      </pc:docMkLst>
      <pc:sldChg chg="modSp mod">
        <pc:chgData name="Terrence HOGAN" userId="41c756fe-d833-4d8f-bcc8-678899b9b542" providerId="ADAL" clId="{0B73190D-6685-4A3D-98C2-B67BF488D669}" dt="2025-06-05T06:03:29.343" v="4" actId="20577"/>
        <pc:sldMkLst>
          <pc:docMk/>
          <pc:sldMk cId="407615532" sldId="267"/>
        </pc:sldMkLst>
        <pc:graphicFrameChg chg="modGraphic">
          <ac:chgData name="Terrence HOGAN" userId="41c756fe-d833-4d8f-bcc8-678899b9b542" providerId="ADAL" clId="{0B73190D-6685-4A3D-98C2-B67BF488D669}" dt="2025-06-05T06:03:29.343" v="4" actId="20577"/>
          <ac:graphicFrameMkLst>
            <pc:docMk/>
            <pc:sldMk cId="407615532" sldId="267"/>
            <ac:graphicFrameMk id="6" creationId="{47F8EBEE-9D6D-36F1-4431-04DD79E20AD2}"/>
          </ac:graphicFrameMkLst>
        </pc:graphicFrameChg>
      </pc:sldChg>
      <pc:sldChg chg="ord">
        <pc:chgData name="Terrence HOGAN" userId="41c756fe-d833-4d8f-bcc8-678899b9b542" providerId="ADAL" clId="{0B73190D-6685-4A3D-98C2-B67BF488D669}" dt="2025-06-05T05:56:12.714" v="2"/>
        <pc:sldMkLst>
          <pc:docMk/>
          <pc:sldMk cId="1546480263" sldId="278"/>
        </pc:sldMkLst>
      </pc:sldChg>
    </pc:docChg>
  </pc:docChgLst>
  <pc:docChgLst>
    <pc:chgData name="Louisa ESDAILE" userId="672991a6-2686-4c88-90eb-3e05a7d9da62" providerId="ADAL" clId="{5C47F1E8-8EE6-407B-A62F-A898EE8D51A6}"/>
    <pc:docChg chg="custSel delSld modSld sldOrd">
      <pc:chgData name="Louisa ESDAILE" userId="672991a6-2686-4c88-90eb-3e05a7d9da62" providerId="ADAL" clId="{5C47F1E8-8EE6-407B-A62F-A898EE8D51A6}" dt="2025-06-05T06:06:42.495" v="266" actId="2696"/>
      <pc:docMkLst>
        <pc:docMk/>
      </pc:docMkLst>
      <pc:sldChg chg="del">
        <pc:chgData name="Louisa ESDAILE" userId="672991a6-2686-4c88-90eb-3e05a7d9da62" providerId="ADAL" clId="{5C47F1E8-8EE6-407B-A62F-A898EE8D51A6}" dt="2025-06-05T02:35:22.349" v="206" actId="47"/>
        <pc:sldMkLst>
          <pc:docMk/>
          <pc:sldMk cId="1098597213" sldId="268"/>
        </pc:sldMkLst>
      </pc:sldChg>
      <pc:sldChg chg="del">
        <pc:chgData name="Louisa ESDAILE" userId="672991a6-2686-4c88-90eb-3e05a7d9da62" providerId="ADAL" clId="{5C47F1E8-8EE6-407B-A62F-A898EE8D51A6}" dt="2025-06-05T02:35:30.592" v="210" actId="47"/>
        <pc:sldMkLst>
          <pc:docMk/>
          <pc:sldMk cId="668608214" sldId="275"/>
        </pc:sldMkLst>
      </pc:sldChg>
      <pc:sldChg chg="modSp del mod ord">
        <pc:chgData name="Louisa ESDAILE" userId="672991a6-2686-4c88-90eb-3e05a7d9da62" providerId="ADAL" clId="{5C47F1E8-8EE6-407B-A62F-A898EE8D51A6}" dt="2025-06-05T06:06:42.495" v="266" actId="2696"/>
        <pc:sldMkLst>
          <pc:docMk/>
          <pc:sldMk cId="2424028845" sldId="277"/>
        </pc:sldMkLst>
      </pc:sldChg>
      <pc:sldChg chg="mod ord modShow">
        <pc:chgData name="Louisa ESDAILE" userId="672991a6-2686-4c88-90eb-3e05a7d9da62" providerId="ADAL" clId="{5C47F1E8-8EE6-407B-A62F-A898EE8D51A6}" dt="2025-06-05T02:36:23.918" v="215"/>
        <pc:sldMkLst>
          <pc:docMk/>
          <pc:sldMk cId="1546480263" sldId="278"/>
        </pc:sldMkLst>
      </pc:sldChg>
      <pc:sldChg chg="del">
        <pc:chgData name="Louisa ESDAILE" userId="672991a6-2686-4c88-90eb-3e05a7d9da62" providerId="ADAL" clId="{5C47F1E8-8EE6-407B-A62F-A898EE8D51A6}" dt="2025-06-05T02:35:27.461" v="208" actId="47"/>
        <pc:sldMkLst>
          <pc:docMk/>
          <pc:sldMk cId="1388055037" sldId="348"/>
        </pc:sldMkLst>
      </pc:sldChg>
      <pc:sldChg chg="addSp delSp modSp mod">
        <pc:chgData name="Louisa ESDAILE" userId="672991a6-2686-4c88-90eb-3e05a7d9da62" providerId="ADAL" clId="{5C47F1E8-8EE6-407B-A62F-A898EE8D51A6}" dt="2025-06-05T02:42:33.997" v="265" actId="478"/>
        <pc:sldMkLst>
          <pc:docMk/>
          <pc:sldMk cId="2649401664" sldId="373"/>
        </pc:sldMkLst>
        <pc:spChg chg="mod">
          <ac:chgData name="Louisa ESDAILE" userId="672991a6-2686-4c88-90eb-3e05a7d9da62" providerId="ADAL" clId="{5C47F1E8-8EE6-407B-A62F-A898EE8D51A6}" dt="2025-06-05T02:37:42.378" v="216" actId="1076"/>
          <ac:spMkLst>
            <pc:docMk/>
            <pc:sldMk cId="2649401664" sldId="373"/>
            <ac:spMk id="2" creationId="{808CB188-F0B4-C846-A345-9797D30E1A89}"/>
          </ac:spMkLst>
        </pc:spChg>
        <pc:spChg chg="mod">
          <ac:chgData name="Louisa ESDAILE" userId="672991a6-2686-4c88-90eb-3e05a7d9da62" providerId="ADAL" clId="{5C47F1E8-8EE6-407B-A62F-A898EE8D51A6}" dt="2025-06-05T02:39:56.759" v="226" actId="14100"/>
          <ac:spMkLst>
            <pc:docMk/>
            <pc:sldMk cId="2649401664" sldId="373"/>
            <ac:spMk id="30" creationId="{83E3514C-7212-6448-7CA2-C905434F2E13}"/>
          </ac:spMkLst>
        </pc:spChg>
        <pc:spChg chg="mod">
          <ac:chgData name="Louisa ESDAILE" userId="672991a6-2686-4c88-90eb-3e05a7d9da62" providerId="ADAL" clId="{5C47F1E8-8EE6-407B-A62F-A898EE8D51A6}" dt="2025-06-05T02:39:43.818" v="223" actId="1076"/>
          <ac:spMkLst>
            <pc:docMk/>
            <pc:sldMk cId="2649401664" sldId="373"/>
            <ac:spMk id="31" creationId="{569816C1-6097-D537-21BD-06D02EC6625D}"/>
          </ac:spMkLst>
        </pc:spChg>
        <pc:spChg chg="mod">
          <ac:chgData name="Louisa ESDAILE" userId="672991a6-2686-4c88-90eb-3e05a7d9da62" providerId="ADAL" clId="{5C47F1E8-8EE6-407B-A62F-A898EE8D51A6}" dt="2025-06-05T02:41:25.633" v="262" actId="20577"/>
          <ac:spMkLst>
            <pc:docMk/>
            <pc:sldMk cId="2649401664" sldId="373"/>
            <ac:spMk id="35" creationId="{070FF795-49BC-9F51-4C62-1E0C3D91081B}"/>
          </ac:spMkLst>
        </pc:spChg>
        <pc:spChg chg="mod">
          <ac:chgData name="Louisa ESDAILE" userId="672991a6-2686-4c88-90eb-3e05a7d9da62" providerId="ADAL" clId="{5C47F1E8-8EE6-407B-A62F-A898EE8D51A6}" dt="2025-06-05T02:40:14.170" v="228" actId="1076"/>
          <ac:spMkLst>
            <pc:docMk/>
            <pc:sldMk cId="2649401664" sldId="373"/>
            <ac:spMk id="37" creationId="{2366BDED-B7CB-9B97-57A6-308E47E5C365}"/>
          </ac:spMkLst>
        </pc:spChg>
        <pc:grpChg chg="mod">
          <ac:chgData name="Louisa ESDAILE" userId="672991a6-2686-4c88-90eb-3e05a7d9da62" providerId="ADAL" clId="{5C47F1E8-8EE6-407B-A62F-A898EE8D51A6}" dt="2025-06-05T02:34:23.866" v="197" actId="1076"/>
          <ac:grpSpMkLst>
            <pc:docMk/>
            <pc:sldMk cId="2649401664" sldId="373"/>
            <ac:grpSpMk id="38" creationId="{9849BAF9-BE15-87D5-007F-D4A12FF7B712}"/>
          </ac:grpSpMkLst>
        </pc:grpChg>
        <pc:grpChg chg="mod">
          <ac:chgData name="Louisa ESDAILE" userId="672991a6-2686-4c88-90eb-3e05a7d9da62" providerId="ADAL" clId="{5C47F1E8-8EE6-407B-A62F-A898EE8D51A6}" dt="2025-06-05T02:40:37.920" v="234" actId="1035"/>
          <ac:grpSpMkLst>
            <pc:docMk/>
            <pc:sldMk cId="2649401664" sldId="373"/>
            <ac:grpSpMk id="39" creationId="{117756E1-5A8A-EC89-2D8A-372F6E37848F}"/>
          </ac:grpSpMkLst>
        </pc:grpChg>
        <pc:grpChg chg="mod">
          <ac:chgData name="Louisa ESDAILE" userId="672991a6-2686-4c88-90eb-3e05a7d9da62" providerId="ADAL" clId="{5C47F1E8-8EE6-407B-A62F-A898EE8D51A6}" dt="2025-06-05T02:34:23.866" v="197" actId="1076"/>
          <ac:grpSpMkLst>
            <pc:docMk/>
            <pc:sldMk cId="2649401664" sldId="373"/>
            <ac:grpSpMk id="40" creationId="{0E14134E-A2F5-B152-48A9-E146AD522AB1}"/>
          </ac:grpSpMkLst>
        </pc:grpChg>
        <pc:graphicFrameChg chg="add mod modGraphic">
          <ac:chgData name="Louisa ESDAILE" userId="672991a6-2686-4c88-90eb-3e05a7d9da62" providerId="ADAL" clId="{5C47F1E8-8EE6-407B-A62F-A898EE8D51A6}" dt="2025-06-05T02:34:04.461" v="196" actId="14100"/>
          <ac:graphicFrameMkLst>
            <pc:docMk/>
            <pc:sldMk cId="2649401664" sldId="373"/>
            <ac:graphicFrameMk id="4" creationId="{4C5AE49B-7487-CD56-F171-D1E6A16077E0}"/>
          </ac:graphicFrameMkLst>
        </pc:graphicFrameChg>
        <pc:picChg chg="add mod">
          <ac:chgData name="Louisa ESDAILE" userId="672991a6-2686-4c88-90eb-3e05a7d9da62" providerId="ADAL" clId="{5C47F1E8-8EE6-407B-A62F-A898EE8D51A6}" dt="2025-06-05T02:34:30.060" v="198" actId="1076"/>
          <ac:picMkLst>
            <pc:docMk/>
            <pc:sldMk cId="2649401664" sldId="373"/>
            <ac:picMk id="5" creationId="{F9F6904D-63DA-6F42-C708-0E4A341C9FD8}"/>
          </ac:picMkLst>
        </pc:picChg>
        <pc:cxnChg chg="mod ord">
          <ac:chgData name="Louisa ESDAILE" userId="672991a6-2686-4c88-90eb-3e05a7d9da62" providerId="ADAL" clId="{5C47F1E8-8EE6-407B-A62F-A898EE8D51A6}" dt="2025-06-05T02:34:38.228" v="199" actId="1076"/>
          <ac:cxnSpMkLst>
            <pc:docMk/>
            <pc:sldMk cId="2649401664" sldId="373"/>
            <ac:cxnSpMk id="3" creationId="{EBB3958F-1B3C-6152-C2C2-926FC3DF6C63}"/>
          </ac:cxnSpMkLst>
        </pc:cxnChg>
      </pc:sldChg>
      <pc:sldChg chg="del">
        <pc:chgData name="Louisa ESDAILE" userId="672991a6-2686-4c88-90eb-3e05a7d9da62" providerId="ADAL" clId="{5C47F1E8-8EE6-407B-A62F-A898EE8D51A6}" dt="2025-06-05T02:35:23.688" v="207" actId="47"/>
        <pc:sldMkLst>
          <pc:docMk/>
          <pc:sldMk cId="3586600524" sldId="389"/>
        </pc:sldMkLst>
      </pc:sldChg>
      <pc:sldChg chg="del">
        <pc:chgData name="Louisa ESDAILE" userId="672991a6-2686-4c88-90eb-3e05a7d9da62" providerId="ADAL" clId="{5C47F1E8-8EE6-407B-A62F-A898EE8D51A6}" dt="2025-06-05T02:35:28.937" v="209" actId="47"/>
        <pc:sldMkLst>
          <pc:docMk/>
          <pc:sldMk cId="3462260530" sldId="396"/>
        </pc:sldMkLst>
      </pc:sldChg>
      <pc:sldMasterChg chg="delSldLayout">
        <pc:chgData name="Louisa ESDAILE" userId="672991a6-2686-4c88-90eb-3e05a7d9da62" providerId="ADAL" clId="{5C47F1E8-8EE6-407B-A62F-A898EE8D51A6}" dt="2025-06-05T02:35:22.349" v="206" actId="47"/>
        <pc:sldMasterMkLst>
          <pc:docMk/>
          <pc:sldMasterMk cId="134500639" sldId="2147483661"/>
        </pc:sldMasterMkLst>
        <pc:sldLayoutChg chg="del">
          <pc:chgData name="Louisa ESDAILE" userId="672991a6-2686-4c88-90eb-3e05a7d9da62" providerId="ADAL" clId="{5C47F1E8-8EE6-407B-A62F-A898EE8D51A6}" dt="2025-06-05T02:35:22.349" v="206" actId="47"/>
          <pc:sldLayoutMkLst>
            <pc:docMk/>
            <pc:sldMasterMk cId="134500639" sldId="2147483661"/>
            <pc:sldLayoutMk cId="1486094711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096B84-A8E7-46B8-B0D6-F92AF0D01FB6}" type="datetimeFigureOut">
              <a:rPr lang="en-AU" smtClean="0"/>
              <a:t>11/06/2025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54FE1-09D9-4E16-A1C8-D3D1510B5207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94436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54FE1-09D9-4E16-A1C8-D3D1510B5207}" type="slidenum">
              <a:rPr lang="en-AU" smtClean="0"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82342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54FE1-09D9-4E16-A1C8-D3D1510B5207}" type="slidenum">
              <a:rPr lang="en-AU" smtClean="0"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7740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13237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54FE1-09D9-4E16-A1C8-D3D1510B5207}" type="slidenum">
              <a:rPr lang="en-AU" smtClean="0"/>
              <a:t>4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53534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32606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C2A65-357A-7048-9C96-5FCDEA2E3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524" y="3429000"/>
            <a:ext cx="8899407" cy="920363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A29CE-905F-2A4D-B0DE-1CC9AAF7A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5525" y="5857150"/>
            <a:ext cx="6952734" cy="623973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1387D5B-40E8-9745-B960-78C050DB1C3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45524" y="4500438"/>
            <a:ext cx="10515600" cy="62397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7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68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C2A65-357A-7048-9C96-5FCDEA2E3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524" y="3429000"/>
            <a:ext cx="8899407" cy="920363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A29CE-905F-2A4D-B0DE-1CC9AAF7A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5525" y="5857150"/>
            <a:ext cx="6952734" cy="623973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1387D5B-40E8-9745-B960-78C050DB1C3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45524" y="4500438"/>
            <a:ext cx="10515600" cy="623973"/>
          </a:xfrm>
        </p:spPr>
        <p:txBody>
          <a:bodyPr>
            <a:normAutofit/>
          </a:bodyPr>
          <a:lstStyle>
            <a:lvl1pPr marL="0" indent="0">
              <a:buNone/>
              <a:defRPr sz="37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5409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374A-9B37-F949-8FA6-B5BCC31E76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784810"/>
            <a:ext cx="11522075" cy="664797"/>
          </a:xfrm>
        </p:spPr>
        <p:txBody>
          <a:bodyPr lIns="0" tIns="0" rIns="0" bIns="0">
            <a:noAutofit/>
          </a:bodyPr>
          <a:lstStyle>
            <a:lvl1pPr>
              <a:tabLst>
                <a:tab pos="4308475" algn="l"/>
              </a:tabLs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Takeaway</a:t>
            </a:r>
            <a:br>
              <a:rPr lang="en-US"/>
            </a:b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96217F-9FF2-43C8-DF73-4990C8CBC8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574411"/>
            <a:ext cx="11522075" cy="1661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40404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9996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913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374A-9B37-F949-8FA6-B5BCC31E7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B4C21-25B8-5848-A765-039EABC6D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6573"/>
            <a:ext cx="10515600" cy="413810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7195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374A-9B37-F949-8FA6-B5BCC31E7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B4C21-25B8-5848-A765-039EABC6D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6573"/>
            <a:ext cx="10515600" cy="413810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565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9C3C2-D06D-9541-A7BE-0F9E596AD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51B2B-05E3-254D-A59F-443FF0C82E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45760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C52497-5E2A-5240-A028-AE14DB075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45760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92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A5075-6CEF-8842-8DE4-CA3659692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215468"/>
            <a:ext cx="10515600" cy="1500187"/>
          </a:xfrm>
        </p:spPr>
        <p:txBody>
          <a:bodyPr anchor="t" anchorCtr="0">
            <a:normAutofit/>
          </a:bodyPr>
          <a:lstStyle>
            <a:lvl1pPr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65B01B-B246-D54D-A9DF-34D4C555B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74547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4403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C2A65-357A-7048-9C96-5FCDEA2E3C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5525" y="2305050"/>
            <a:ext cx="6952734" cy="78105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1A6D91"/>
                </a:solidFill>
              </a:defRPr>
            </a:lvl1pPr>
          </a:lstStyle>
          <a:p>
            <a:r>
              <a:rPr lang="en-GB"/>
              <a:t>CCA contact details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4A29CE-905F-2A4D-B0DE-1CC9AAF7A3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5525" y="3648076"/>
            <a:ext cx="6952734" cy="2833048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lang="en-AU" smtClean="0">
                <a:solidFill>
                  <a:srgbClr val="1A6D9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AU">
                <a:effectLst/>
                <a:latin typeface="Helvetica" pitchFamily="2" charset="0"/>
              </a:rPr>
              <a:t>Climate Change Authority</a:t>
            </a:r>
          </a:p>
          <a:p>
            <a:r>
              <a:rPr lang="en-AU">
                <a:effectLst/>
                <a:latin typeface="Helvetica" pitchFamily="2" charset="0"/>
              </a:rPr>
              <a:t>GPO Box 787</a:t>
            </a:r>
            <a:br>
              <a:rPr lang="en-AU">
                <a:effectLst/>
                <a:latin typeface="Helvetica" pitchFamily="2" charset="0"/>
              </a:rPr>
            </a:br>
            <a:r>
              <a:rPr lang="en-AU">
                <a:effectLst/>
                <a:latin typeface="Helvetica" pitchFamily="2" charset="0"/>
              </a:rPr>
              <a:t>Canberra Act 2600</a:t>
            </a:r>
          </a:p>
          <a:p>
            <a:r>
              <a:rPr lang="en-AU">
                <a:effectLst/>
                <a:latin typeface="Helvetica" pitchFamily="2" charset="0"/>
              </a:rPr>
              <a:t>Phone: 02 6274 2400</a:t>
            </a:r>
          </a:p>
          <a:p>
            <a:r>
              <a:rPr lang="en-AU">
                <a:effectLst/>
                <a:latin typeface="Helvetica" pitchFamily="2" charset="0"/>
              </a:rPr>
              <a:t>Email: </a:t>
            </a:r>
            <a:r>
              <a:rPr lang="en-AU" err="1">
                <a:effectLst/>
                <a:latin typeface="Helvetica" pitchFamily="2" charset="0"/>
              </a:rPr>
              <a:t>Enquiries@Climatechangeauthority.gov.au</a:t>
            </a:r>
            <a:endParaRPr lang="en-AU"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355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6374A-9B37-F949-8FA6-B5BCC31E76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784810"/>
            <a:ext cx="11522075" cy="664797"/>
          </a:xfrm>
        </p:spPr>
        <p:txBody>
          <a:bodyPr lIns="0" tIns="0" rIns="0" bIns="0">
            <a:noAutofit/>
          </a:bodyPr>
          <a:lstStyle>
            <a:lvl1pPr>
              <a:tabLst>
                <a:tab pos="4308475" algn="l"/>
              </a:tabLs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Takeaway</a:t>
            </a:r>
            <a:br>
              <a:rPr lang="en-US"/>
            </a:b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96217F-9FF2-43C8-DF73-4990C8CBC8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963" y="574411"/>
            <a:ext cx="11522075" cy="166199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>
                <a:solidFill>
                  <a:srgbClr val="40404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9615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913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9EA1F-AED3-C1F7-F4AD-CD335F37C6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4964" y="6345238"/>
            <a:ext cx="5437186" cy="5127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buNone/>
              <a:defRPr lang="en-US" sz="800" i="0" smtClean="0">
                <a:solidFill>
                  <a:srgbClr val="404041"/>
                </a:solidFill>
              </a:defRPr>
            </a:lvl1pPr>
            <a:lvl2pPr>
              <a:defRPr lang="en-US" sz="1200" smtClean="0"/>
            </a:lvl2pPr>
            <a:lvl3pPr>
              <a:defRPr lang="en-US" sz="1200" smtClean="0"/>
            </a:lvl3pPr>
            <a:lvl4pPr>
              <a:defRPr lang="en-US" sz="1200" smtClean="0"/>
            </a:lvl4pPr>
            <a:lvl5pPr>
              <a:defRPr lang="en-AU" sz="1200"/>
            </a:lvl5pPr>
          </a:lstStyle>
          <a:p>
            <a:pPr marL="228600" lvl="0" indent="-228600"/>
            <a:r>
              <a:rPr lang="en-US"/>
              <a:t>Footer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463449-F050-39A4-FF4C-0049F23AFF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657225"/>
            <a:ext cx="5437187" cy="609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>
              <a:tabLst>
                <a:tab pos="4308475" algn="l"/>
              </a:tabLst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Slide Takeaway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447A4A5-C165-2B40-55CB-5F270D3D36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963" y="518726"/>
            <a:ext cx="5437187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000">
                <a:solidFill>
                  <a:srgbClr val="40404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SLIDE DESCRIPTOR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3994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99">
          <p15:clr>
            <a:srgbClr val="FBAE40"/>
          </p15:clr>
        </p15:guide>
        <p15:guide id="4" orient="horz" pos="414">
          <p15:clr>
            <a:srgbClr val="FBAE40"/>
          </p15:clr>
        </p15:guide>
        <p15:guide id="5" pos="4044">
          <p15:clr>
            <a:srgbClr val="FBAE40"/>
          </p15:clr>
        </p15:guide>
        <p15:guide id="6" pos="363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AEED7-49B2-D343-9A1F-F1FB76D30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8480"/>
            <a:ext cx="10515600" cy="11099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95E13E-ADC0-3D4D-B3F4-80338987C5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36573"/>
            <a:ext cx="10515600" cy="4138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397E5A-C5A9-2CD8-DDCC-F21A08F04463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820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A81E3E-F1F9-77F0-F57D-E16697242AC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20537" y="66116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1C9C39-27EA-D8E0-F3B1-1B73E279FCF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8528" y="0"/>
            <a:ext cx="3839858" cy="93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60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1A6D9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323">
          <p15:clr>
            <a:srgbClr val="F26B43"/>
          </p15:clr>
        </p15:guide>
        <p15:guide id="6" orient="horz" pos="48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png"/><Relationship Id="rId18" Type="http://schemas.openxmlformats.org/officeDocument/2006/relationships/image" Target="../media/image47.jpe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5.jpeg"/><Relationship Id="rId20" Type="http://schemas.openxmlformats.org/officeDocument/2006/relationships/image" Target="../media/image4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jpeg"/><Relationship Id="rId10" Type="http://schemas.openxmlformats.org/officeDocument/2006/relationships/image" Target="../media/image39.svg"/><Relationship Id="rId19" Type="http://schemas.openxmlformats.org/officeDocument/2006/relationships/image" Target="../media/image48.jpeg"/><Relationship Id="rId4" Type="http://schemas.openxmlformats.org/officeDocument/2006/relationships/image" Target="../media/image33.svg"/><Relationship Id="rId9" Type="http://schemas.openxmlformats.org/officeDocument/2006/relationships/image" Target="../media/image38.png"/><Relationship Id="rId14" Type="http://schemas.openxmlformats.org/officeDocument/2006/relationships/image" Target="../media/image4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matechangeauthority.gov.au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4365B-A70D-8146-BECF-F179BF0335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5524" y="3429000"/>
            <a:ext cx="10237436" cy="3038475"/>
          </a:xfrm>
        </p:spPr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Sector Pathways Review</a:t>
            </a:r>
            <a:br>
              <a:rPr lang="en-US" dirty="0"/>
            </a:br>
            <a:br>
              <a:rPr lang="en-US" dirty="0"/>
            </a:br>
            <a:r>
              <a:rPr lang="en-US" sz="3600" dirty="0"/>
              <a:t>The Energy Transition</a:t>
            </a:r>
            <a:br>
              <a:rPr lang="en-US" dirty="0"/>
            </a:br>
            <a:r>
              <a:rPr lang="en-US" sz="2800" dirty="0"/>
              <a:t>ICCN </a:t>
            </a:r>
            <a:br>
              <a:rPr lang="en-US" sz="2800" dirty="0"/>
            </a:br>
            <a:r>
              <a:rPr lang="en-US" sz="2800" dirty="0"/>
              <a:t>2025</a:t>
            </a:r>
            <a:endParaRPr lang="en-US" sz="3200" b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E0C08E-DF66-E347-9659-5B431A261B0B}"/>
              </a:ext>
            </a:extLst>
          </p:cNvPr>
          <p:cNvSpPr txBox="1">
            <a:spLocks/>
          </p:cNvSpPr>
          <p:nvPr/>
        </p:nvSpPr>
        <p:spPr>
          <a:xfrm>
            <a:off x="745524" y="4494476"/>
            <a:ext cx="8899407" cy="62397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sz="3700" b="0" i="0" baseline="0" dirty="0"/>
          </a:p>
        </p:txBody>
      </p:sp>
    </p:spTree>
    <p:extLst>
      <p:ext uri="{BB962C8B-B14F-4D97-AF65-F5344CB8AC3E}">
        <p14:creationId xmlns:p14="http://schemas.microsoft.com/office/powerpoint/2010/main" val="267941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9E68B22D-46DA-A5BF-1022-EF45C3D685B9}"/>
              </a:ext>
            </a:extLst>
          </p:cNvPr>
          <p:cNvSpPr/>
          <p:nvPr/>
        </p:nvSpPr>
        <p:spPr>
          <a:xfrm>
            <a:off x="574224" y="1287790"/>
            <a:ext cx="11226783" cy="739037"/>
          </a:xfrm>
          <a:prstGeom prst="roundRect">
            <a:avLst>
              <a:gd name="adj" fmla="val 900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5860B371-F3A9-C0B4-161B-CB5A5FB27FE3}"/>
              </a:ext>
            </a:extLst>
          </p:cNvPr>
          <p:cNvSpPr/>
          <p:nvPr/>
        </p:nvSpPr>
        <p:spPr>
          <a:xfrm>
            <a:off x="4525750" y="4691406"/>
            <a:ext cx="7351290" cy="1905691"/>
          </a:xfrm>
          <a:prstGeom prst="roundRect">
            <a:avLst>
              <a:gd name="adj" fmla="val 900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8C1D8229-24B1-2FF0-DC6D-AAF969970AB5}"/>
              </a:ext>
            </a:extLst>
          </p:cNvPr>
          <p:cNvSpPr/>
          <p:nvPr/>
        </p:nvSpPr>
        <p:spPr>
          <a:xfrm>
            <a:off x="4525750" y="2151819"/>
            <a:ext cx="7350772" cy="2453166"/>
          </a:xfrm>
          <a:prstGeom prst="roundRect">
            <a:avLst>
              <a:gd name="adj" fmla="val 900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A8F7BA-1D0E-79EA-B50F-325470445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60" y="1321182"/>
            <a:ext cx="10901680" cy="567217"/>
          </a:xfrm>
        </p:spPr>
        <p:txBody>
          <a:bodyPr>
            <a:noAutofit/>
          </a:bodyPr>
          <a:lstStyle/>
          <a:p>
            <a:pPr>
              <a:lnSpc>
                <a:spcPct val="105000"/>
              </a:lnSpc>
            </a:pPr>
            <a:r>
              <a:rPr lang="en-AU" sz="1600" b="0" i="1" dirty="0">
                <a:latin typeface="+mn-lt"/>
              </a:rPr>
              <a:t>The </a:t>
            </a:r>
            <a:r>
              <a:rPr lang="en-AU" sz="1600" b="0" i="1" dirty="0">
                <a:latin typeface="+mn-lt"/>
                <a:ea typeface="+mn-ea"/>
              </a:rPr>
              <a:t>Australian</a:t>
            </a:r>
            <a:r>
              <a:rPr lang="en-AU" sz="1600" b="0" i="1" dirty="0">
                <a:latin typeface="+mn-lt"/>
              </a:rPr>
              <a:t> Parliament referred to the authority for review </a:t>
            </a:r>
            <a:r>
              <a:rPr lang="en-AU" altLang="en-US" sz="1600" b="0" i="1" dirty="0">
                <a:latin typeface="+mn-lt"/>
              </a:rPr>
              <a:t>the potential technology transition and emission pathways that best support Australia’s transition to net zero emissions by 2050.</a:t>
            </a:r>
            <a:endParaRPr lang="en-AU" sz="1600" b="0" i="1" dirty="0">
              <a:latin typeface="+mn-l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B2046C-E2C7-7893-2AB3-BD4D27696C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0984" y="2141252"/>
            <a:ext cx="6725696" cy="2453167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-457200" algn="l"/>
              </a:tabLst>
            </a:pPr>
            <a:r>
              <a:rPr lang="en-AU" sz="7200" b="1" dirty="0">
                <a:solidFill>
                  <a:srgbClr val="1A6D91"/>
                </a:solidFill>
                <a:latin typeface="+mn-lt"/>
              </a:rPr>
              <a:t>We explored: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What are the existing and prospective opportunities to achieve emissions reductions?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Which technologies may be deployed in each sector to support emissions reductions?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How can public and private finance support and align with these emissions pathways?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What are the barriers to implementation?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What are the workforce needs and inclusion challenges to address?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What gaps are there in existing evidence and data?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What else do governments, investors and communities need to know?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93D6BBE-E5E7-7C6A-7AF4-A39399DD4CCD}"/>
              </a:ext>
            </a:extLst>
          </p:cNvPr>
          <p:cNvSpPr txBox="1"/>
          <p:nvPr/>
        </p:nvSpPr>
        <p:spPr>
          <a:xfrm>
            <a:off x="633124" y="2143593"/>
            <a:ext cx="265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1A6D91"/>
                </a:solidFill>
                <a:cs typeface="Arial" panose="020B0604020202020204" pitchFamily="34" charset="0"/>
              </a:rPr>
              <a:t>Six sectors</a:t>
            </a:r>
            <a:endParaRPr lang="en-US" dirty="0">
              <a:solidFill>
                <a:srgbClr val="1A6D91"/>
              </a:solidFill>
              <a:cs typeface="Arial" panose="020B0604020202020204" pitchFamily="34" charset="0"/>
            </a:endParaRPr>
          </a:p>
        </p:txBody>
      </p:sp>
      <p:sp>
        <p:nvSpPr>
          <p:cNvPr id="72" name="Content Placeholder 3">
            <a:extLst>
              <a:ext uri="{FF2B5EF4-FFF2-40B4-BE49-F238E27FC236}">
                <a16:creationId xmlns:a16="http://schemas.microsoft.com/office/drawing/2014/main" id="{CDDA9164-A63E-8117-3D56-D980BE1B9D50}"/>
              </a:ext>
            </a:extLst>
          </p:cNvPr>
          <p:cNvSpPr txBox="1">
            <a:spLocks/>
          </p:cNvSpPr>
          <p:nvPr/>
        </p:nvSpPr>
        <p:spPr>
          <a:xfrm>
            <a:off x="4810984" y="4705286"/>
            <a:ext cx="7127016" cy="19056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>
                <a:tab pos="-457200" algn="l"/>
              </a:tabLst>
            </a:pPr>
            <a:r>
              <a:rPr lang="en-AU" sz="7200" b="1" dirty="0">
                <a:solidFill>
                  <a:srgbClr val="1A6D91"/>
                </a:solidFill>
                <a:latin typeface="+mn-lt"/>
              </a:rPr>
              <a:t>We took into account: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the principles for the Climate Change Authority set out in section 12 of the Climate Change Authority Act 2011, including the global goals in Article 2 of the Paris Agreement and boosting economic, employment and social benefits; and</a:t>
            </a:r>
          </a:p>
          <a:p>
            <a:pPr>
              <a:lnSpc>
                <a:spcPct val="134000"/>
              </a:lnSpc>
              <a:spcBef>
                <a:spcPts val="0"/>
              </a:spcBef>
              <a:tabLst>
                <a:tab pos="-457200" algn="l"/>
              </a:tabLst>
            </a:pPr>
            <a:r>
              <a:rPr lang="en-AU" sz="5600" dirty="0">
                <a:latin typeface="+mn-lt"/>
              </a:rPr>
              <a:t>the range of emissions reductions achievable through the deployment of available and prospective technologies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A65ACF-D917-0EEF-7AF4-C082491435B0}"/>
              </a:ext>
            </a:extLst>
          </p:cNvPr>
          <p:cNvGrpSpPr/>
          <p:nvPr/>
        </p:nvGrpSpPr>
        <p:grpSpPr>
          <a:xfrm>
            <a:off x="574224" y="2584170"/>
            <a:ext cx="3441585" cy="3819540"/>
            <a:chOff x="873309" y="2545456"/>
            <a:chExt cx="3441585" cy="3819540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28ABD45F-2D92-7E95-6A24-8A30FA4CF8D5}"/>
                </a:ext>
              </a:extLst>
            </p:cNvPr>
            <p:cNvSpPr/>
            <p:nvPr/>
          </p:nvSpPr>
          <p:spPr>
            <a:xfrm>
              <a:off x="873309" y="2545456"/>
              <a:ext cx="3417779" cy="48869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507D28C-A6FD-91AA-D119-9F7FC78BE523}"/>
                </a:ext>
              </a:extLst>
            </p:cNvPr>
            <p:cNvSpPr txBox="1"/>
            <p:nvPr/>
          </p:nvSpPr>
          <p:spPr>
            <a:xfrm>
              <a:off x="1413729" y="2599612"/>
              <a:ext cx="2870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cs typeface="Arial" panose="020B0604020202020204" pitchFamily="34" charset="0"/>
                </a:rPr>
                <a:t>Electricity and energy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77066A54-1E54-9E6D-BED1-5CFC2004180F}"/>
                </a:ext>
              </a:extLst>
            </p:cNvPr>
            <p:cNvSpPr/>
            <p:nvPr/>
          </p:nvSpPr>
          <p:spPr>
            <a:xfrm>
              <a:off x="879983" y="3250191"/>
              <a:ext cx="3404431" cy="48869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5C49E83-AC62-3FBA-0E0C-EA31E7320C0B}"/>
                </a:ext>
              </a:extLst>
            </p:cNvPr>
            <p:cNvSpPr txBox="1"/>
            <p:nvPr/>
          </p:nvSpPr>
          <p:spPr>
            <a:xfrm>
              <a:off x="1420403" y="3307977"/>
              <a:ext cx="2870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cs typeface="Arial" panose="020B0604020202020204" pitchFamily="34" charset="0"/>
                </a:rPr>
                <a:t>Transport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7C7156C0-70EA-CF02-0395-AA97B1169B57}"/>
                </a:ext>
              </a:extLst>
            </p:cNvPr>
            <p:cNvSpPr/>
            <p:nvPr/>
          </p:nvSpPr>
          <p:spPr>
            <a:xfrm>
              <a:off x="879983" y="3897783"/>
              <a:ext cx="3404431" cy="48869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cs typeface="Arial" panose="020B0604020202020204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081CB51-C2AE-EB36-993A-6CE819B727B5}"/>
                </a:ext>
              </a:extLst>
            </p:cNvPr>
            <p:cNvSpPr txBox="1"/>
            <p:nvPr/>
          </p:nvSpPr>
          <p:spPr>
            <a:xfrm>
              <a:off x="1420403" y="3937684"/>
              <a:ext cx="2870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cs typeface="Arial" panose="020B0604020202020204" pitchFamily="34" charset="0"/>
                </a:rPr>
                <a:t>Industry and waste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4B57F545-9EEE-FB7B-4258-4CFEF2A4C6F2}"/>
                </a:ext>
              </a:extLst>
            </p:cNvPr>
            <p:cNvSpPr/>
            <p:nvPr/>
          </p:nvSpPr>
          <p:spPr>
            <a:xfrm>
              <a:off x="879983" y="4558153"/>
              <a:ext cx="3404431" cy="48869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cs typeface="Arial" panose="020B0604020202020204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C178ED3-8FDA-1A45-A5F3-A04F42EE0B0A}"/>
                </a:ext>
              </a:extLst>
            </p:cNvPr>
            <p:cNvSpPr txBox="1"/>
            <p:nvPr/>
          </p:nvSpPr>
          <p:spPr>
            <a:xfrm>
              <a:off x="1420403" y="4628967"/>
              <a:ext cx="2870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cs typeface="Arial" panose="020B0604020202020204" pitchFamily="34" charset="0"/>
                </a:rPr>
                <a:t>Agriculture and land</a:t>
              </a: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55391F7A-7BA3-6B27-5EEE-73DC71D479C6}"/>
                </a:ext>
              </a:extLst>
            </p:cNvPr>
            <p:cNvSpPr/>
            <p:nvPr/>
          </p:nvSpPr>
          <p:spPr>
            <a:xfrm>
              <a:off x="879983" y="5205738"/>
              <a:ext cx="3404431" cy="48869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1F4F402-0FB6-2DEA-53A5-3B0FD08CF35C}"/>
                </a:ext>
              </a:extLst>
            </p:cNvPr>
            <p:cNvSpPr txBox="1"/>
            <p:nvPr/>
          </p:nvSpPr>
          <p:spPr>
            <a:xfrm>
              <a:off x="1420403" y="5259894"/>
              <a:ext cx="2870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cs typeface="Arial" panose="020B0604020202020204" pitchFamily="34" charset="0"/>
                </a:rPr>
                <a:t>Resources</a:t>
              </a:r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D030057E-7DDD-FDE9-22A1-D40D297D2D19}"/>
                </a:ext>
              </a:extLst>
            </p:cNvPr>
            <p:cNvSpPr/>
            <p:nvPr/>
          </p:nvSpPr>
          <p:spPr>
            <a:xfrm>
              <a:off x="910463" y="5876298"/>
              <a:ext cx="3404431" cy="48869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cs typeface="Arial" panose="020B060402020202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1C841E7-0ECB-A30F-A859-F6E3F4175672}"/>
                </a:ext>
              </a:extLst>
            </p:cNvPr>
            <p:cNvSpPr txBox="1"/>
            <p:nvPr/>
          </p:nvSpPr>
          <p:spPr>
            <a:xfrm>
              <a:off x="1362403" y="5930522"/>
              <a:ext cx="2870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cs typeface="Arial" panose="020B0604020202020204" pitchFamily="34" charset="0"/>
                </a:rPr>
                <a:t>Built environment</a:t>
              </a:r>
            </a:p>
          </p:txBody>
        </p:sp>
        <p:pic>
          <p:nvPicPr>
            <p:cNvPr id="51" name="Graphic 50" descr="Pig">
              <a:extLst>
                <a:ext uri="{FF2B5EF4-FFF2-40B4-BE49-F238E27FC236}">
                  <a16:creationId xmlns:a16="http://schemas.microsoft.com/office/drawing/2014/main" id="{45EDD2C8-BC68-CB7D-7984-8659A3C7B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990826" y="4592548"/>
              <a:ext cx="408731" cy="408731"/>
            </a:xfrm>
            <a:prstGeom prst="rect">
              <a:avLst/>
            </a:prstGeom>
          </p:spPr>
        </p:pic>
        <p:pic>
          <p:nvPicPr>
            <p:cNvPr id="84" name="Graphic 83" descr="Electric car">
              <a:extLst>
                <a:ext uri="{FF2B5EF4-FFF2-40B4-BE49-F238E27FC236}">
                  <a16:creationId xmlns:a16="http://schemas.microsoft.com/office/drawing/2014/main" id="{7146E2A0-CEC3-6C86-A30F-EFA434520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990826" y="3305294"/>
              <a:ext cx="413213" cy="413213"/>
            </a:xfrm>
            <a:prstGeom prst="rect">
              <a:avLst/>
            </a:prstGeom>
          </p:spPr>
        </p:pic>
        <p:pic>
          <p:nvPicPr>
            <p:cNvPr id="85" name="Graphic 84" descr="Wind Turbines with solid fill">
              <a:extLst>
                <a:ext uri="{FF2B5EF4-FFF2-40B4-BE49-F238E27FC236}">
                  <a16:creationId xmlns:a16="http://schemas.microsoft.com/office/drawing/2014/main" id="{4292E539-5473-606C-2560-5C5F50D17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02047" y="2654585"/>
              <a:ext cx="315256" cy="315256"/>
            </a:xfrm>
            <a:prstGeom prst="rect">
              <a:avLst/>
            </a:prstGeom>
          </p:spPr>
        </p:pic>
        <p:pic>
          <p:nvPicPr>
            <p:cNvPr id="86" name="Graphic 85" descr="Factory">
              <a:extLst>
                <a:ext uri="{FF2B5EF4-FFF2-40B4-BE49-F238E27FC236}">
                  <a16:creationId xmlns:a16="http://schemas.microsoft.com/office/drawing/2014/main" id="{7D5D04FF-6618-80A9-E3F8-C03741C78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960315" y="3923499"/>
              <a:ext cx="430557" cy="430557"/>
            </a:xfrm>
            <a:prstGeom prst="rect">
              <a:avLst/>
            </a:prstGeom>
          </p:spPr>
        </p:pic>
        <p:pic>
          <p:nvPicPr>
            <p:cNvPr id="87" name="Graphic 86" descr="Excavator">
              <a:extLst>
                <a:ext uri="{FF2B5EF4-FFF2-40B4-BE49-F238E27FC236}">
                  <a16:creationId xmlns:a16="http://schemas.microsoft.com/office/drawing/2014/main" id="{4FD5C641-FED4-FF30-216F-533C11D027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32209" y="5216745"/>
              <a:ext cx="464400" cy="464400"/>
            </a:xfrm>
            <a:prstGeom prst="rect">
              <a:avLst/>
            </a:prstGeom>
          </p:spPr>
        </p:pic>
        <p:pic>
          <p:nvPicPr>
            <p:cNvPr id="88" name="Graphic 87" descr="City">
              <a:extLst>
                <a:ext uri="{FF2B5EF4-FFF2-40B4-BE49-F238E27FC236}">
                  <a16:creationId xmlns:a16="http://schemas.microsoft.com/office/drawing/2014/main" id="{35597201-8D54-4E5C-189D-DF426352DB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51802" y="5913408"/>
              <a:ext cx="430557" cy="430557"/>
            </a:xfrm>
            <a:prstGeom prst="rect">
              <a:avLst/>
            </a:prstGeom>
          </p:spPr>
        </p:pic>
      </p:grpSp>
      <p:sp>
        <p:nvSpPr>
          <p:cNvPr id="92" name="Title 1">
            <a:extLst>
              <a:ext uri="{FF2B5EF4-FFF2-40B4-BE49-F238E27FC236}">
                <a16:creationId xmlns:a16="http://schemas.microsoft.com/office/drawing/2014/main" id="{39F43722-3CD5-57C0-B448-426A138E6AA6}"/>
              </a:ext>
            </a:extLst>
          </p:cNvPr>
          <p:cNvSpPr txBox="1">
            <a:spLocks/>
          </p:cNvSpPr>
          <p:nvPr/>
        </p:nvSpPr>
        <p:spPr>
          <a:xfrm>
            <a:off x="645160" y="312881"/>
            <a:ext cx="10515600" cy="11099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1A6D9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000" b="0" dirty="0">
                <a:latin typeface="+mj-lt"/>
              </a:rPr>
              <a:t>Sector Pathways Review: how can we get to net zero? 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7B0A25E-66C0-CF93-C391-409D15DAF03A}"/>
              </a:ext>
            </a:extLst>
          </p:cNvPr>
          <p:cNvCxnSpPr>
            <a:cxnSpLocks/>
          </p:cNvCxnSpPr>
          <p:nvPr/>
        </p:nvCxnSpPr>
        <p:spPr>
          <a:xfrm flipV="1">
            <a:off x="730420" y="1128896"/>
            <a:ext cx="9837027" cy="24639"/>
          </a:xfrm>
          <a:prstGeom prst="line">
            <a:avLst/>
          </a:prstGeom>
          <a:ln w="22225">
            <a:gradFill>
              <a:gsLst>
                <a:gs pos="0">
                  <a:srgbClr val="1A6D91"/>
                </a:gs>
                <a:gs pos="31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930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073086-CD5C-6271-DF99-1BD650D7F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6917" y="2337511"/>
            <a:ext cx="3644914" cy="398919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FF95F8-35E4-98E1-B984-25A29CB53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6533" y="3068481"/>
            <a:ext cx="1423988" cy="13867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8CB188-F0B4-C846-A345-9797D30E1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90" y="473694"/>
            <a:ext cx="10515600" cy="1109920"/>
          </a:xfrm>
        </p:spPr>
        <p:txBody>
          <a:bodyPr>
            <a:normAutofit/>
          </a:bodyPr>
          <a:lstStyle/>
          <a:p>
            <a:r>
              <a:rPr lang="en-US" sz="3000" b="0" dirty="0">
                <a:latin typeface="+mj-lt"/>
              </a:rPr>
              <a:t>Key insights: Every sector of the economy must play its part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616AF-C02C-0040-8B66-C9D5568B2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6087" y="1669126"/>
            <a:ext cx="5708184" cy="406526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latin typeface="+mn-lt"/>
                <a:cs typeface="Arial"/>
              </a:rPr>
              <a:t>Every sector has some opportunities to cut emissions now. The pathways to net zero require coordinated action across all major sectors and sources of emissions.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CC964C4-0DDE-5E8A-3A78-08B015847743}"/>
              </a:ext>
            </a:extLst>
          </p:cNvPr>
          <p:cNvCxnSpPr>
            <a:cxnSpLocks/>
          </p:cNvCxnSpPr>
          <p:nvPr/>
        </p:nvCxnSpPr>
        <p:spPr>
          <a:xfrm>
            <a:off x="607774" y="1363758"/>
            <a:ext cx="11119170" cy="0"/>
          </a:xfrm>
          <a:prstGeom prst="line">
            <a:avLst/>
          </a:prstGeom>
          <a:ln w="22225">
            <a:gradFill>
              <a:gsLst>
                <a:gs pos="0">
                  <a:srgbClr val="1A6D91"/>
                </a:gs>
                <a:gs pos="31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c 5" descr="Lightbulb and gear outline">
            <a:extLst>
              <a:ext uri="{FF2B5EF4-FFF2-40B4-BE49-F238E27FC236}">
                <a16:creationId xmlns:a16="http://schemas.microsoft.com/office/drawing/2014/main" id="{E3F25C43-7AA9-2DD7-E7D9-38CB64A4AD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7774" y="1667607"/>
            <a:ext cx="699940" cy="6999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2955887-454A-ED03-C30F-AF5723FD21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30518" y="1724304"/>
            <a:ext cx="1496415" cy="13477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947F5E5-A787-B44A-A37C-292B040BC6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6533" y="1730102"/>
            <a:ext cx="1423988" cy="134847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AECB3C9-613F-F77F-D009-14E074F419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10119" y="1733377"/>
            <a:ext cx="1496414" cy="134778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A7DB5FD-87FD-03DF-D943-5F3463EBAEA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30520" y="4435086"/>
            <a:ext cx="1496413" cy="134778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E9D84CB-656C-E77F-AF09-C21A0CFC59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10118" y="4426363"/>
            <a:ext cx="1496411" cy="134778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2F57848-F24E-33C3-8D09-2781FFC2BB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0122" y="3078576"/>
            <a:ext cx="1496411" cy="134778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5951D64-9483-2D1A-3F04-4880BD943A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06529" y="4443962"/>
            <a:ext cx="1423988" cy="132759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FF42D92-435F-9B62-408E-3222804055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30514" y="3054579"/>
            <a:ext cx="1496411" cy="138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80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46D305-8D21-A059-D066-DC1040A78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802" y="1157549"/>
            <a:ext cx="4669893" cy="44057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8CB188-F0B4-C846-A345-9797D30E1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9619" y="424159"/>
            <a:ext cx="11127006" cy="1109920"/>
          </a:xfrm>
        </p:spPr>
        <p:txBody>
          <a:bodyPr>
            <a:normAutofit/>
          </a:bodyPr>
          <a:lstStyle/>
          <a:p>
            <a:r>
              <a:rPr lang="en-US" sz="2800" b="0" dirty="0">
                <a:latin typeface="+mj-lt"/>
              </a:rPr>
              <a:t>Key insights: </a:t>
            </a:r>
            <a:r>
              <a:rPr lang="en-US" sz="2800" b="0" dirty="0" err="1">
                <a:latin typeface="+mj-lt"/>
              </a:rPr>
              <a:t>Decarbonising</a:t>
            </a:r>
            <a:r>
              <a:rPr lang="en-US" sz="2800" b="0" dirty="0">
                <a:latin typeface="+mj-lt"/>
              </a:rPr>
              <a:t> electricity will unlock deep cuts to emissions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E14134E-A2F5-B152-48A9-E146AD522AB1}"/>
              </a:ext>
            </a:extLst>
          </p:cNvPr>
          <p:cNvGrpSpPr/>
          <p:nvPr/>
        </p:nvGrpSpPr>
        <p:grpSpPr>
          <a:xfrm>
            <a:off x="854698" y="2102487"/>
            <a:ext cx="5194168" cy="1312699"/>
            <a:chOff x="575036" y="2116301"/>
            <a:chExt cx="4899656" cy="1312699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D7738BD2-A53A-4A88-E0DA-3CF951BC5300}"/>
                </a:ext>
              </a:extLst>
            </p:cNvPr>
            <p:cNvSpPr/>
            <p:nvPr/>
          </p:nvSpPr>
          <p:spPr>
            <a:xfrm>
              <a:off x="575036" y="2116301"/>
              <a:ext cx="4899656" cy="1312699"/>
            </a:xfrm>
            <a:prstGeom prst="roundRect">
              <a:avLst>
                <a:gd name="adj" fmla="val 900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097AD5E-ADE9-372E-649D-6C9132871550}"/>
                </a:ext>
              </a:extLst>
            </p:cNvPr>
            <p:cNvSpPr txBox="1"/>
            <p:nvPr/>
          </p:nvSpPr>
          <p:spPr>
            <a:xfrm>
              <a:off x="650449" y="2266236"/>
              <a:ext cx="4824243" cy="1107996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en-US"/>
              </a:defPPr>
              <a:lvl1pPr marL="171450" marR="177165" indent="-171450">
                <a:spcAft>
                  <a:spcPts val="800"/>
                </a:spcAft>
                <a:buSzPts val="1000"/>
                <a:buFont typeface="Arial" panose="020B0604020202020204" pitchFamily="34" charset="0"/>
                <a:buChar char="•"/>
                <a:tabLst>
                  <a:tab pos="304165" algn="l"/>
                </a:tabLst>
                <a:defRPr sz="1200">
                  <a:solidFill>
                    <a:schemeClr val="bg1"/>
                  </a:solidFill>
                  <a:latin typeface="Arial" panose="020B0604020202020204" pitchFamily="34" charset="0"/>
                  <a:ea typeface="MS Gothic" panose="020B0609070205080204" pitchFamily="49" charset="-128"/>
                  <a:cs typeface="Arial" panose="020B0604020202020204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indent="0">
                <a:buNone/>
              </a:pPr>
              <a:r>
                <a:rPr lang="en-US" sz="1800" dirty="0">
                  <a:solidFill>
                    <a:schemeClr val="tx1"/>
                  </a:solidFill>
                  <a:latin typeface="+mn-lt"/>
                </a:rPr>
                <a:t>Getting more renewables and storage into our grid more quickly is essential to deal with the largest source of emissions and unlock reductions in other sectors.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849BAF9-BE15-87D5-007F-D4A12FF7B712}"/>
              </a:ext>
            </a:extLst>
          </p:cNvPr>
          <p:cNvGrpSpPr/>
          <p:nvPr/>
        </p:nvGrpSpPr>
        <p:grpSpPr>
          <a:xfrm>
            <a:off x="850014" y="3648867"/>
            <a:ext cx="5198853" cy="1633252"/>
            <a:chOff x="570618" y="3785578"/>
            <a:chExt cx="4904074" cy="1633252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83E3514C-7212-6448-7CA2-C905434F2E13}"/>
                </a:ext>
              </a:extLst>
            </p:cNvPr>
            <p:cNvSpPr/>
            <p:nvPr/>
          </p:nvSpPr>
          <p:spPr>
            <a:xfrm>
              <a:off x="575036" y="3785578"/>
              <a:ext cx="4899656" cy="1633252"/>
            </a:xfrm>
            <a:prstGeom prst="roundRect">
              <a:avLst>
                <a:gd name="adj" fmla="val 900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0FF795-49BC-9F51-4C62-1E0C3D91081B}"/>
                </a:ext>
              </a:extLst>
            </p:cNvPr>
            <p:cNvSpPr txBox="1"/>
            <p:nvPr/>
          </p:nvSpPr>
          <p:spPr>
            <a:xfrm>
              <a:off x="570618" y="3863540"/>
              <a:ext cx="4899656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tx1"/>
                  </a:solidFill>
                  <a:latin typeface="+mn-lt"/>
                </a:rPr>
                <a:t>Accelerating deployment of renewables and storage now is necessary to meet Australia’s 2030 renewable target, </a:t>
              </a:r>
              <a:r>
                <a:rPr lang="en-US" sz="1800" i="1" dirty="0">
                  <a:solidFill>
                    <a:schemeClr val="tx1"/>
                  </a:solidFill>
                  <a:latin typeface="+mn-lt"/>
                </a:rPr>
                <a:t>and</a:t>
              </a:r>
              <a:r>
                <a:rPr lang="en-US" sz="1800" dirty="0">
                  <a:solidFill>
                    <a:schemeClr val="tx1"/>
                  </a:solidFill>
                  <a:latin typeface="+mn-lt"/>
                </a:rPr>
                <a:t> to build industry, investment and supply chain capacity to keep scaling up clean electricity in the decades beyond.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7756E1-5A8A-EC89-2D8A-372F6E37848F}"/>
              </a:ext>
            </a:extLst>
          </p:cNvPr>
          <p:cNvGrpSpPr/>
          <p:nvPr/>
        </p:nvGrpSpPr>
        <p:grpSpPr>
          <a:xfrm>
            <a:off x="850014" y="5502328"/>
            <a:ext cx="5198850" cy="764603"/>
            <a:chOff x="570618" y="5447932"/>
            <a:chExt cx="4904072" cy="812922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569816C1-6097-D537-21BD-06D02EC6625D}"/>
                </a:ext>
              </a:extLst>
            </p:cNvPr>
            <p:cNvSpPr/>
            <p:nvPr/>
          </p:nvSpPr>
          <p:spPr>
            <a:xfrm>
              <a:off x="575034" y="5447932"/>
              <a:ext cx="4899656" cy="812922"/>
            </a:xfrm>
            <a:prstGeom prst="roundRect">
              <a:avLst>
                <a:gd name="adj" fmla="val 9005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366BDED-B7CB-9B97-57A6-308E47E5C365}"/>
                </a:ext>
              </a:extLst>
            </p:cNvPr>
            <p:cNvSpPr txBox="1"/>
            <p:nvPr/>
          </p:nvSpPr>
          <p:spPr>
            <a:xfrm>
              <a:off x="570618" y="5518435"/>
              <a:ext cx="489965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indent="0">
                <a:buNone/>
              </a:pPr>
              <a:r>
                <a:rPr lang="en-US" dirty="0">
                  <a:solidFill>
                    <a:schemeClr val="tx1"/>
                  </a:solidFill>
                  <a:latin typeface="+mn-lt"/>
                </a:rPr>
                <a:t>New sources of essential system services will be required to maintain system security.</a:t>
              </a:r>
              <a:endParaRPr lang="en-AU" dirty="0">
                <a:solidFill>
                  <a:schemeClr val="tx1"/>
                </a:solidFill>
                <a:latin typeface="+mn-lt"/>
              </a:endParaRP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C5AE49B-7487-CD56-F171-D1E6A1607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53016"/>
              </p:ext>
            </p:extLst>
          </p:nvPr>
        </p:nvGraphicFramePr>
        <p:xfrm>
          <a:off x="6537997" y="5663845"/>
          <a:ext cx="5621920" cy="997440"/>
        </p:xfrm>
        <a:graphic>
          <a:graphicData uri="http://schemas.openxmlformats.org/drawingml/2006/table">
            <a:tbl>
              <a:tblPr firstRow="1">
                <a:tableStyleId>{F2DE63D5-997A-4646-A377-4702673A728D}</a:tableStyleId>
              </a:tblPr>
              <a:tblGrid>
                <a:gridCol w="2810960">
                  <a:extLst>
                    <a:ext uri="{9D8B030D-6E8A-4147-A177-3AD203B41FA5}">
                      <a16:colId xmlns:a16="http://schemas.microsoft.com/office/drawing/2014/main" val="884971880"/>
                    </a:ext>
                  </a:extLst>
                </a:gridCol>
                <a:gridCol w="2810960">
                  <a:extLst>
                    <a:ext uri="{9D8B030D-6E8A-4147-A177-3AD203B41FA5}">
                      <a16:colId xmlns:a16="http://schemas.microsoft.com/office/drawing/2014/main" val="2994940655"/>
                    </a:ext>
                  </a:extLst>
                </a:gridCol>
              </a:tblGrid>
              <a:tr h="185165">
                <a:tc>
                  <a:txBody>
                    <a:bodyPr/>
                    <a:lstStyle/>
                    <a:p>
                      <a:r>
                        <a:rPr lang="en-US" sz="1000" dirty="0"/>
                        <a:t>CSIRO – A50/G2 </a:t>
                      </a:r>
                      <a:endParaRPr lang="en-A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CSIRO – A40/G1.5 </a:t>
                      </a:r>
                      <a:endParaRPr lang="en-A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428720"/>
                  </a:ext>
                </a:extLst>
              </a:tr>
              <a:tr h="262233">
                <a:tc>
                  <a:txBody>
                    <a:bodyPr/>
                    <a:lstStyle/>
                    <a:p>
                      <a:r>
                        <a:rPr lang="en-US" sz="1000" dirty="0"/>
                        <a:t>Moderate global ambition consistent with &lt;2 °C outcome</a:t>
                      </a:r>
                      <a:endParaRPr lang="en-AU" sz="1000" dirty="0"/>
                    </a:p>
                  </a:txBody>
                  <a:tcPr marT="36000" marB="36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High global ambition consistent with 1.5 °C outcome</a:t>
                      </a:r>
                      <a:endParaRPr lang="en-AU" sz="1000" dirty="0"/>
                    </a:p>
                  </a:txBody>
                  <a:tcPr marT="36000" marB="360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54016"/>
                  </a:ext>
                </a:extLst>
              </a:tr>
              <a:tr h="317206">
                <a:tc>
                  <a:txBody>
                    <a:bodyPr/>
                    <a:lstStyle/>
                    <a:p>
                      <a:r>
                        <a:rPr lang="en-US" sz="1000" dirty="0"/>
                        <a:t>Australia achieves its current 2030 target and reaches net zero by 2050</a:t>
                      </a:r>
                      <a:endParaRPr lang="en-AU" sz="1000" dirty="0"/>
                    </a:p>
                  </a:txBody>
                  <a:tcPr marT="36000" marB="3600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Australia overachieves on its 2030 target and reaches net zero by 2040</a:t>
                      </a:r>
                      <a:endParaRPr lang="en-AU" sz="1000" dirty="0"/>
                    </a:p>
                  </a:txBody>
                  <a:tcPr marT="36000" marB="3600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298692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B3958F-1B3C-6152-C2C2-926FC3DF6C63}"/>
              </a:ext>
            </a:extLst>
          </p:cNvPr>
          <p:cNvCxnSpPr>
            <a:cxnSpLocks/>
          </p:cNvCxnSpPr>
          <p:nvPr/>
        </p:nvCxnSpPr>
        <p:spPr>
          <a:xfrm flipV="1">
            <a:off x="0" y="1355473"/>
            <a:ext cx="11526625" cy="51831"/>
          </a:xfrm>
          <a:prstGeom prst="line">
            <a:avLst/>
          </a:prstGeom>
          <a:ln w="22225">
            <a:gradFill>
              <a:gsLst>
                <a:gs pos="0">
                  <a:srgbClr val="1A6D91"/>
                </a:gs>
                <a:gs pos="31000">
                  <a:schemeClr val="accent1">
                    <a:lumMod val="45000"/>
                    <a:lumOff val="55000"/>
                  </a:schemeClr>
                </a:gs>
                <a:gs pos="61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50000"/>
                    <a:lumOff val="5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Lightbulb and gear outline">
            <a:extLst>
              <a:ext uri="{FF2B5EF4-FFF2-40B4-BE49-F238E27FC236}">
                <a16:creationId xmlns:a16="http://schemas.microsoft.com/office/drawing/2014/main" id="{F9F6904D-63DA-6F42-C708-0E4A341C9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412" y="2401984"/>
            <a:ext cx="699940" cy="69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0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A520A-F28A-D0D2-6915-D1D3FDC310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9381" y="764230"/>
            <a:ext cx="9101268" cy="415498"/>
          </a:xfrm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AU" sz="3000" dirty="0">
                <a:solidFill>
                  <a:srgbClr val="1A6D91"/>
                </a:solidFill>
                <a:latin typeface="+mj-lt"/>
                <a:ea typeface="+mj-ea"/>
              </a:rPr>
              <a:t>With the right strategies, we can get there</a:t>
            </a:r>
          </a:p>
        </p:txBody>
      </p:sp>
      <p:pic>
        <p:nvPicPr>
          <p:cNvPr id="23" name="Graphic 2" descr="Checklist with solid fill">
            <a:extLst>
              <a:ext uri="{FF2B5EF4-FFF2-40B4-BE49-F238E27FC236}">
                <a16:creationId xmlns:a16="http://schemas.microsoft.com/office/drawing/2014/main" id="{8F0FA884-E95C-2EF0-1C5F-F36EE54727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7985180" y="2428753"/>
            <a:ext cx="595312" cy="595312"/>
          </a:xfrm>
          <a:prstGeom prst="rect">
            <a:avLst/>
          </a:prstGeom>
        </p:spPr>
      </p:pic>
      <p:pic>
        <p:nvPicPr>
          <p:cNvPr id="24" name="Graphic 3" descr="Meeting with solid fill">
            <a:extLst>
              <a:ext uri="{FF2B5EF4-FFF2-40B4-BE49-F238E27FC236}">
                <a16:creationId xmlns:a16="http://schemas.microsoft.com/office/drawing/2014/main" id="{B4E68AF7-1A83-19D1-1985-E44EE8CE10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7963453" y="3124089"/>
            <a:ext cx="552450" cy="550862"/>
          </a:xfrm>
          <a:prstGeom prst="rect">
            <a:avLst/>
          </a:prstGeom>
        </p:spPr>
      </p:pic>
      <p:pic>
        <p:nvPicPr>
          <p:cNvPr id="25" name="Graphic 4" descr="Earth globe: Asia and Australia with solid fill">
            <a:extLst>
              <a:ext uri="{FF2B5EF4-FFF2-40B4-BE49-F238E27FC236}">
                <a16:creationId xmlns:a16="http://schemas.microsoft.com/office/drawing/2014/main" id="{9A269545-E9CC-0355-24F7-135F7A453C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7949960" y="3800873"/>
            <a:ext cx="577850" cy="577850"/>
          </a:xfrm>
          <a:prstGeom prst="rect">
            <a:avLst/>
          </a:prstGeom>
        </p:spPr>
      </p:pic>
      <p:pic>
        <p:nvPicPr>
          <p:cNvPr id="26" name="Graphic 5" descr="Briefcase with solid fill">
            <a:extLst>
              <a:ext uri="{FF2B5EF4-FFF2-40B4-BE49-F238E27FC236}">
                <a16:creationId xmlns:a16="http://schemas.microsoft.com/office/drawing/2014/main" id="{73E3A0B7-E2CC-FD48-BF92-7ACF8AAB524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7959493" y="4478898"/>
            <a:ext cx="577850" cy="577850"/>
          </a:xfrm>
          <a:prstGeom prst="rect">
            <a:avLst/>
          </a:prstGeom>
        </p:spPr>
      </p:pic>
      <p:pic>
        <p:nvPicPr>
          <p:cNvPr id="27" name="Graphic 6" descr="Bar graph with upward trend with solid fill">
            <a:extLst>
              <a:ext uri="{FF2B5EF4-FFF2-40B4-BE49-F238E27FC236}">
                <a16:creationId xmlns:a16="http://schemas.microsoft.com/office/drawing/2014/main" id="{C224AC66-5897-9DCF-81EF-6C4E9EA9B1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976153" y="5143279"/>
            <a:ext cx="612775" cy="61118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6E3EF35-26B2-B7DC-D3A1-D3616EA9DA8A}"/>
              </a:ext>
            </a:extLst>
          </p:cNvPr>
          <p:cNvSpPr txBox="1"/>
          <p:nvPr/>
        </p:nvSpPr>
        <p:spPr>
          <a:xfrm>
            <a:off x="-7694626" y="2227339"/>
            <a:ext cx="914400" cy="914400"/>
          </a:xfrm>
          <a:prstGeom prst="rect">
            <a:avLst/>
          </a:prstGeom>
        </p:spPr>
        <p:txBody>
          <a:bodyPr vert="horz" wrap="none" lIns="91440" tIns="45720" rIns="91440" bIns="45720" rtlCol="0" anchor="b" anchorCtr="0">
            <a:normAutofit/>
          </a:bodyPr>
          <a:lstStyle/>
          <a:p>
            <a:pPr algn="l"/>
            <a:endParaRPr lang="en-AU" sz="3700" b="0" i="0" baseline="0" dirty="0"/>
          </a:p>
        </p:txBody>
      </p:sp>
      <p:pic>
        <p:nvPicPr>
          <p:cNvPr id="34" name="Graphic 1" descr="Piggy Bank with solid fill">
            <a:extLst>
              <a:ext uri="{FF2B5EF4-FFF2-40B4-BE49-F238E27FC236}">
                <a16:creationId xmlns:a16="http://schemas.microsoft.com/office/drawing/2014/main" id="{92006D9A-CFE2-7C9F-7CEE-821BCD6A14E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7976153" y="1749738"/>
            <a:ext cx="630237" cy="630237"/>
          </a:xfrm>
          <a:prstGeom prst="rect">
            <a:avLst/>
          </a:prstGeom>
        </p:spPr>
      </p:pic>
      <p:pic>
        <p:nvPicPr>
          <p:cNvPr id="4" name="Picture 3" descr="A group of women sitting at a table&#10;&#10;Description automatically generated">
            <a:extLst>
              <a:ext uri="{FF2B5EF4-FFF2-40B4-BE49-F238E27FC236}">
                <a16:creationId xmlns:a16="http://schemas.microsoft.com/office/drawing/2014/main" id="{0EEF3911-BE8A-232A-28FB-BCF359F7FACE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2050" t="36352" r="27506"/>
          <a:stretch/>
        </p:blipFill>
        <p:spPr>
          <a:xfrm>
            <a:off x="-8226" y="1395421"/>
            <a:ext cx="2028095" cy="2127776"/>
          </a:xfrm>
          <a:prstGeom prst="rect">
            <a:avLst/>
          </a:prstGeom>
        </p:spPr>
      </p:pic>
      <p:pic>
        <p:nvPicPr>
          <p:cNvPr id="9" name="Picture 8" descr="A person and person in safety vests and hardhats looking at windmills&#10;&#10;Description automatically generated">
            <a:extLst>
              <a:ext uri="{FF2B5EF4-FFF2-40B4-BE49-F238E27FC236}">
                <a16:creationId xmlns:a16="http://schemas.microsoft.com/office/drawing/2014/main" id="{4C0671BC-2A02-E4D3-F592-9679B5C8081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6841" t="-566" r="29614" b="566"/>
          <a:stretch/>
        </p:blipFill>
        <p:spPr>
          <a:xfrm>
            <a:off x="2019869" y="1391245"/>
            <a:ext cx="2028095" cy="2127776"/>
          </a:xfrm>
          <a:prstGeom prst="rect">
            <a:avLst/>
          </a:prstGeom>
        </p:spPr>
      </p:pic>
      <p:pic>
        <p:nvPicPr>
          <p:cNvPr id="11" name="Picture 10" descr="An aerial view of a neighborhood&#10;&#10;Description automatically generated">
            <a:extLst>
              <a:ext uri="{FF2B5EF4-FFF2-40B4-BE49-F238E27FC236}">
                <a16:creationId xmlns:a16="http://schemas.microsoft.com/office/drawing/2014/main" id="{2057247B-5B46-26A5-FB04-226BF90BC58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4794" r="31583"/>
          <a:stretch/>
        </p:blipFill>
        <p:spPr>
          <a:xfrm>
            <a:off x="6097593" y="1391245"/>
            <a:ext cx="2028095" cy="2127776"/>
          </a:xfrm>
          <a:prstGeom prst="rect">
            <a:avLst/>
          </a:prstGeom>
        </p:spPr>
      </p:pic>
      <p:pic>
        <p:nvPicPr>
          <p:cNvPr id="13" name="Picture 12" descr="A couple of women wearing hard hats&#10;&#10;Description automatically generated">
            <a:extLst>
              <a:ext uri="{FF2B5EF4-FFF2-40B4-BE49-F238E27FC236}">
                <a16:creationId xmlns:a16="http://schemas.microsoft.com/office/drawing/2014/main" id="{B12A43CF-1806-4F9C-BDBE-65A9B56D1C57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36519"/>
          <a:stretch/>
        </p:blipFill>
        <p:spPr>
          <a:xfrm>
            <a:off x="8125688" y="1391245"/>
            <a:ext cx="2028095" cy="2129864"/>
          </a:xfrm>
          <a:prstGeom prst="rect">
            <a:avLst/>
          </a:prstGeom>
        </p:spPr>
      </p:pic>
      <p:pic>
        <p:nvPicPr>
          <p:cNvPr id="15" name="Picture 14" descr="A blue glowing graph on a black surface&#10;&#10;Description automatically generated">
            <a:extLst>
              <a:ext uri="{FF2B5EF4-FFF2-40B4-BE49-F238E27FC236}">
                <a16:creationId xmlns:a16="http://schemas.microsoft.com/office/drawing/2014/main" id="{7B79C563-1026-01B4-7D47-B04FB77EA62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2187" r="34359"/>
          <a:stretch/>
        </p:blipFill>
        <p:spPr>
          <a:xfrm>
            <a:off x="10153783" y="1391245"/>
            <a:ext cx="2028095" cy="2134476"/>
          </a:xfrm>
          <a:prstGeom prst="rect">
            <a:avLst/>
          </a:prstGeom>
        </p:spPr>
      </p:pic>
      <p:pic>
        <p:nvPicPr>
          <p:cNvPr id="17" name="Picture 16" descr="A group of people waving&#10;&#10;Description automatically generated">
            <a:extLst>
              <a:ext uri="{FF2B5EF4-FFF2-40B4-BE49-F238E27FC236}">
                <a16:creationId xmlns:a16="http://schemas.microsoft.com/office/drawing/2014/main" id="{D6ED3E7D-19A9-6657-77FD-86C8BA25F345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8984" t="196" r="26817" b="-196"/>
          <a:stretch/>
        </p:blipFill>
        <p:spPr>
          <a:xfrm>
            <a:off x="4047964" y="1391245"/>
            <a:ext cx="2048036" cy="2127776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7F8EBEE-9D6D-36F1-4431-04DD79E20A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591512"/>
              </p:ext>
            </p:extLst>
          </p:nvPr>
        </p:nvGraphicFramePr>
        <p:xfrm>
          <a:off x="-8226" y="1300038"/>
          <a:ext cx="12192000" cy="5154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5153623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55853869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4674670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2082788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9704364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82176122"/>
                    </a:ext>
                  </a:extLst>
                </a:gridCol>
              </a:tblGrid>
              <a:tr h="2198116">
                <a:tc>
                  <a:txBody>
                    <a:bodyPr/>
                    <a:lstStyle/>
                    <a:p>
                      <a:pPr algn="ctr"/>
                      <a:endParaRPr lang="en-AU" sz="1200" b="1" dirty="0">
                        <a:solidFill>
                          <a:srgbClr val="40404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1200" b="1" dirty="0">
                        <a:solidFill>
                          <a:srgbClr val="40404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1200" b="1" dirty="0">
                        <a:solidFill>
                          <a:srgbClr val="40404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1200" b="1" dirty="0">
                        <a:solidFill>
                          <a:srgbClr val="40404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1200" b="1" dirty="0">
                        <a:solidFill>
                          <a:srgbClr val="40404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AU" sz="1200" b="1" dirty="0">
                        <a:solidFill>
                          <a:srgbClr val="40404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1118206"/>
                  </a:ext>
                </a:extLst>
              </a:tr>
              <a:tr h="282990"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143F55"/>
                          </a:solidFill>
                        </a:rPr>
                        <a:t>STRATEGY 1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143F55"/>
                          </a:solidFill>
                        </a:rPr>
                        <a:t>STRATEGY 2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143F55"/>
                          </a:solidFill>
                        </a:rPr>
                        <a:t>STRATEGY 3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143F55"/>
                          </a:solidFill>
                        </a:rPr>
                        <a:t>STRATEGY 4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143F55"/>
                          </a:solidFill>
                        </a:rPr>
                        <a:t>STRATEGY 5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AU" sz="1400" b="1" dirty="0">
                          <a:solidFill>
                            <a:srgbClr val="143F55"/>
                          </a:solidFill>
                        </a:rPr>
                        <a:t>STRATEGY 6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376670"/>
                  </a:ext>
                </a:extLst>
              </a:tr>
              <a:tr h="2169581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123E54"/>
                          </a:solidFill>
                        </a:rPr>
                        <a:t>Overcome the ‘green premium’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 through fit-for-purpose policy interventions, including regulation, market-based mechanisms and government finance to leverage private investment.</a:t>
                      </a:r>
                      <a:endParaRPr lang="en-AU" sz="14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rgbClr val="123E54"/>
                          </a:solidFill>
                        </a:rPr>
                        <a:t>Accelerate the deployment of net zero infrastructure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</a:rPr>
                        <a:t> by reforming planning and approvals processes, better coordinating business engagement, and the efficient development of renewable energy zones and clean industrial hubs.</a:t>
                      </a:r>
                      <a:endParaRPr lang="en-AU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123E54"/>
                          </a:solidFill>
                        </a:rPr>
                        <a:t>Strengthen the foundations for social license</a:t>
                      </a:r>
                      <a:r>
                        <a:rPr lang="en-US" sz="1400" b="1" kern="1200" dirty="0">
                          <a:solidFill>
                            <a:srgbClr val="123E54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through enhancing climate literacy, building capacity in business and communities to negotiate benefit and burden-sharing arrangements, and working with communities.</a:t>
                      </a:r>
                      <a:endParaRPr lang="en-AU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123E54"/>
                          </a:solidFill>
                        </a:rPr>
                        <a:t>Think global, act local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by working with international trade partners, governments and global institutions to find shared pathways to net zero that grow new markets and maintain energy security.  </a:t>
                      </a:r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rgbClr val="123E54"/>
                          </a:solidFill>
                        </a:rPr>
                        <a:t>Rapidly address workforce shortages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by diversifying and deploying a rapid skills program and enhancing workforce mobility.</a:t>
                      </a:r>
                      <a:endParaRPr lang="en-AU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dirty="0">
                          <a:solidFill>
                            <a:srgbClr val="123E54"/>
                          </a:solidFill>
                          <a:latin typeface="+mn-lt"/>
                          <a:ea typeface="+mn-ea"/>
                          <a:cs typeface="+mn-cs"/>
                        </a:rPr>
                        <a:t>Address information and data gaps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by expanding, simplifying and automating data collection and dissemination.</a:t>
                      </a:r>
                      <a:endParaRPr lang="en-AU" sz="1400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9519407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8D0D7F2F-8900-F784-C33A-293C400EC0FA}"/>
              </a:ext>
            </a:extLst>
          </p:cNvPr>
          <p:cNvSpPr/>
          <p:nvPr/>
        </p:nvSpPr>
        <p:spPr>
          <a:xfrm>
            <a:off x="-25984" y="1398782"/>
            <a:ext cx="12191999" cy="2134475"/>
          </a:xfrm>
          <a:prstGeom prst="rect">
            <a:avLst/>
          </a:prstGeom>
          <a:solidFill>
            <a:schemeClr val="bg1">
              <a:lumMod val="5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761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096AF-EC4B-77AF-6862-A9F7D1D57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AU" sz="4400" dirty="0"/>
            </a:br>
            <a:r>
              <a:rPr lang="en-AU" sz="4400" b="0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917FEF-E057-5A7B-EAED-973C7B7181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en-AU" dirty="0"/>
          </a:p>
          <a:p>
            <a:endParaRPr lang="en-AU" dirty="0"/>
          </a:p>
          <a:p>
            <a:r>
              <a:rPr lang="en-AU" dirty="0"/>
              <a:t>For more:	Visit </a:t>
            </a:r>
            <a:r>
              <a:rPr lang="en-AU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climatechangeauthority.gov.au</a:t>
            </a:r>
            <a:endParaRPr lang="en-AU" dirty="0"/>
          </a:p>
          <a:p>
            <a:r>
              <a:rPr lang="en-AU" dirty="0"/>
              <a:t>		(and find us on LinkedIn).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0947228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b" anchorCtr="0">
        <a:normAutofit/>
      </a:bodyPr>
      <a:lstStyle>
        <a:defPPr algn="l">
          <a:defRPr sz="3700" b="0" i="0" baseline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CA Powerpoint Template [Read-Only]" id="{DE2E7ED9-F257-4A08-85F5-BD4B9ED6D02A}" vid="{36B18FD5-2983-4385-A768-2511A3BCED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903303f-0710-4d87-8be5-fa58f4108dc3">
      <Terms xmlns="http://schemas.microsoft.com/office/infopath/2007/PartnerControls"/>
    </lcf76f155ced4ddcb4097134ff3c332f>
    <TaxCatchAll xmlns="ab44ecb9-34c4-46e6-9c2b-9eb0f20d4c1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67D3A97B00D942B321A33AF19E7834" ma:contentTypeVersion="17" ma:contentTypeDescription="Create a new document." ma:contentTypeScope="" ma:versionID="f09f93fb1eabfde0d60048b5f0ebdca8">
  <xsd:schema xmlns:xsd="http://www.w3.org/2001/XMLSchema" xmlns:xs="http://www.w3.org/2001/XMLSchema" xmlns:p="http://schemas.microsoft.com/office/2006/metadata/properties" xmlns:ns2="c903303f-0710-4d87-8be5-fa58f4108dc3" xmlns:ns3="ab44ecb9-34c4-46e6-9c2b-9eb0f20d4c19" targetNamespace="http://schemas.microsoft.com/office/2006/metadata/properties" ma:root="true" ma:fieldsID="5a350a40f2921dc9106f8ed1b07fad7c" ns2:_="" ns3:_="">
    <xsd:import namespace="c903303f-0710-4d87-8be5-fa58f4108dc3"/>
    <xsd:import namespace="ab44ecb9-34c4-46e6-9c2b-9eb0f20d4c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03303f-0710-4d87-8be5-fa58f4108d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b3344e9-e25b-40ab-9c57-0ffea43515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44ecb9-34c4-46e6-9c2b-9eb0f20d4c1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fea9c20-922b-42d8-a4df-f26f9082bfb6}" ma:internalName="TaxCatchAll" ma:showField="CatchAllData" ma:web="ab44ecb9-34c4-46e6-9c2b-9eb0f20d4c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A4416E-6D3D-466F-BCD7-9A0985343C3D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e069ed18-643f-4fa2-8f24-2a187e93ad6d"/>
    <ds:schemaRef ds:uri="http://purl.org/dc/terms/"/>
    <ds:schemaRef ds:uri="c6314816-7003-4787-bb09-82a89a8acef0"/>
    <ds:schemaRef ds:uri="http://purl.org/dc/dcmitype/"/>
    <ds:schemaRef ds:uri="d8a85d92-172f-4920-8718-4795b3acad82"/>
    <ds:schemaRef ds:uri="http://schemas.openxmlformats.org/package/2006/metadata/core-properties"/>
    <ds:schemaRef ds:uri="http://purl.org/dc/elements/1.1/"/>
    <ds:schemaRef ds:uri="b23622c6-0e9e-4545-aec5-1debb145b695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334EE99-A144-46B2-BE7C-EBE9A265A54A}"/>
</file>

<file path=customXml/itemProps3.xml><?xml version="1.0" encoding="utf-8"?>
<ds:datastoreItem xmlns:ds="http://schemas.openxmlformats.org/officeDocument/2006/customXml" ds:itemID="{B54B10B0-D271-4923-8568-A9E3A3A2F8DE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6a1c6b2-52d5-49b7-9598-2998b6301fb2}" enabled="1" method="Privileged" siteId="{8c3c81bc-2b3c-44af-b3f7-6f620b3910e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7038</TotalTime>
  <Words>586</Words>
  <Application>Microsoft Office PowerPoint</Application>
  <PresentationFormat>Widescreen</PresentationFormat>
  <Paragraphs>54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Arial</vt:lpstr>
      <vt:lpstr>Calibri</vt:lpstr>
      <vt:lpstr>Helvetica</vt:lpstr>
      <vt:lpstr>1_Office Theme</vt:lpstr>
      <vt:lpstr>Sector Pathways Review  The Energy Transition ICCN  2025</vt:lpstr>
      <vt:lpstr>The Australian Parliament referred to the authority for review the potential technology transition and emission pathways that best support Australia’s transition to net zero emissions by 2050.</vt:lpstr>
      <vt:lpstr>Key insights: Every sector of the economy must play its part</vt:lpstr>
      <vt:lpstr>Key insights: Decarbonising electricity will unlock deep cuts to emissions</vt:lpstr>
      <vt:lpstr>PowerPoint Presentation</vt:lpstr>
      <vt:lpstr>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 ARCHER</dc:creator>
  <cp:lastModifiedBy>Jed BUFFIER</cp:lastModifiedBy>
  <cp:revision>81</cp:revision>
  <cp:lastPrinted>2024-09-10T07:25:30Z</cp:lastPrinted>
  <dcterms:created xsi:type="dcterms:W3CDTF">2024-08-10T08:59:37Z</dcterms:created>
  <dcterms:modified xsi:type="dcterms:W3CDTF">2025-06-11T23:23:03Z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Theme:10\1_Office Theme:7</vt:lpwstr>
  </property>
  <property fmtid="{D5CDD505-2E9C-101B-9397-08002B2CF9AE}" pid="3" name="ClassificationContentMarkingFooterText">
    <vt:lpwstr>OFFICIAL</vt:lpwstr>
  </property>
  <property fmtid="{D5CDD505-2E9C-101B-9397-08002B2CF9AE}" pid="4" name="ClassificationContentMarkingHeaderLocations">
    <vt:lpwstr>Office Theme:9\1_Office Theme:6</vt:lpwstr>
  </property>
  <property fmtid="{D5CDD505-2E9C-101B-9397-08002B2CF9AE}" pid="5" name="ClassificationContentMarkingHeaderText">
    <vt:lpwstr>OFFICIAL</vt:lpwstr>
  </property>
  <property fmtid="{D5CDD505-2E9C-101B-9397-08002B2CF9AE}" pid="6" name="ContentTypeId">
    <vt:lpwstr>0x010100E567D3A97B00D942B321A33AF19E7834</vt:lpwstr>
  </property>
  <property fmtid="{D5CDD505-2E9C-101B-9397-08002B2CF9AE}" pid="7" name="MediaServiceImageTags">
    <vt:lpwstr/>
  </property>
</Properties>
</file>